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presProps.xml" ContentType="application/vnd.openxmlformats-officedocument.presentationml.presProps+xml"/>
  <Override PartName="/ppt/media/image3.png" ContentType="image/png"/>
  <Override PartName="/ppt/media/image1.jpeg" ContentType="image/jpeg"/>
  <Override PartName="/ppt/media/media6.mp4" ContentType="video/mp4"/>
  <Override PartName="/ppt/media/image2.png" ContentType="image/png"/>
  <Override PartName="/ppt/media/image4.png" ContentType="image/png"/>
  <Override PartName="/ppt/media/image5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jpeg" ContentType="image/jpeg"/>
  <Override PartName="/ppt/media/image15.jpeg" ContentType="image/jpeg"/>
  <Override PartName="/ppt/media/media16.mp4" ContentType="video/mp4"/>
  <Override PartName="/ppt/media/media17.mp4" ContentType="video/mp4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svg" ContentType="image/svg"/>
  <Override PartName="/ppt/media/image25.jpeg" ContentType="image/jpeg"/>
  <Override PartName="/ppt/media/image2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7" r:id="rId11"/>
    <p:sldMasterId id="214748366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</p:sldIdLst>
  <p:sldSz cx="18288000" cy="10287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2A62C49-99F1-4F3F-A915-97D7E1CA553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2DB29AD-A35B-409D-9F67-F53D9421BCD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2A8197FF-DC6A-4936-9DE3-679A33BC86E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E3F5D624-9F05-44C1-808C-1B73B475C00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7BB05966-97D9-420B-868B-EC9E44FE047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DDE122BA-2B44-46E3-A987-645420B1443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A5B41EC2-987B-4C9D-A53F-F400C3DF7AD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7857160A-0E67-4037-A0B4-A35A982AD00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F60EAFEB-493F-4BE4-A644-53E58865388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F0F25A03-AD58-4354-9D67-9EB015652F1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E3649C9-DDC4-44BE-B81B-DA574C5763C1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DC1451B-EFA3-4980-834E-36745DA284AD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86FD94B-FA39-4328-87BE-A283B24E745A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BBAC849-AA5D-49EB-B204-A25562D06155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en-US" sz="4000" strike="noStrike" u="non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B8B506B-BC1C-4D72-81DD-896D518744E8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33563D0-3151-49A0-B1E3-56C2FC7C761E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D3BCBE2-0AED-46C9-A030-B8EA84F88B44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D0CB4FE-BE36-4CF9-A95E-C9E8F33A1E15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9C87A44-322E-49B4-9CFD-909AFB8BBF29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2" name="PlaceHolder 5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16000" indent="-216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432000" indent="-216000">
              <a:spcBef>
                <a:spcPts val="113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648000" indent="-21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864000" indent="-216000">
              <a:spcBef>
                <a:spcPts val="56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108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1296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151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2"/>
    <p:sldLayoutId id="2147483666" r:id="rId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049EFA7-A77D-4EF1-915C-DB29F72D04ED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7EF801E-EB54-445D-B1BE-603BD0FBC9A5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0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0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video" Target="../media/media6.mp4"/><Relationship Id="rId3" Type="http://schemas.microsoft.com/office/2007/relationships/media" Target="../media/media6.mp4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10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10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slideLayout" Target="../slideLayouts/slideLayout10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4.jpeg"/><Relationship Id="rId3" Type="http://schemas.openxmlformats.org/officeDocument/2006/relationships/image" Target="../media/image15.jpeg"/><Relationship Id="rId4" Type="http://schemas.openxmlformats.org/officeDocument/2006/relationships/slideLayout" Target="../slideLayouts/slideLayout10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video" Target="../media/media16.mp4"/><Relationship Id="rId3" Type="http://schemas.microsoft.com/office/2007/relationships/media" Target="../media/media16.mp4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10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video" Target="../media/media17.mp4"/><Relationship Id="rId3" Type="http://schemas.microsoft.com/office/2007/relationships/media" Target="../media/media17.mp4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10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slideLayout" Target="../slideLayouts/slideLayout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slideLayout" Target="../slideLayouts/slideLayout10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3.png"/><Relationship Id="rId3" Type="http://schemas.openxmlformats.org/officeDocument/2006/relationships/image" Target="../media/image24.sv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6" Type="http://schemas.openxmlformats.org/officeDocument/2006/relationships/slideLayout" Target="../slideLayouts/slideLayout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" descr=""/>
          <p:cNvPicPr/>
          <p:nvPr/>
        </p:nvPicPr>
        <p:blipFill>
          <a:blip r:embed="rId1"/>
          <a:stretch/>
        </p:blipFill>
        <p:spPr>
          <a:xfrm>
            <a:off x="1908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8" name="" descr=""/>
          <p:cNvPicPr/>
          <p:nvPr/>
        </p:nvPicPr>
        <p:blipFill>
          <a:blip r:embed="rId2"/>
          <a:stretch/>
        </p:blipFill>
        <p:spPr>
          <a:xfrm>
            <a:off x="14760000" y="7200000"/>
            <a:ext cx="2340360" cy="2328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9" name="" descr=""/>
          <p:cNvPicPr/>
          <p:nvPr/>
        </p:nvPicPr>
        <p:blipFill>
          <a:blip r:embed="rId3"/>
          <a:stretch/>
        </p:blipFill>
        <p:spPr>
          <a:xfrm>
            <a:off x="3598560" y="3676680"/>
            <a:ext cx="12241440" cy="226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" descr=""/>
          <p:cNvPicPr/>
          <p:nvPr/>
        </p:nvPicPr>
        <p:blipFill>
          <a:blip r:embed="rId1"/>
          <a:stretch/>
        </p:blipFill>
        <p:spPr>
          <a:xfrm>
            <a:off x="1944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" name="TextBox 6"/>
          <p:cNvSpPr/>
          <p:nvPr/>
        </p:nvSpPr>
        <p:spPr>
          <a:xfrm>
            <a:off x="332640" y="391680"/>
            <a:ext cx="17770320" cy="168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6625"/>
              </a:lnSpc>
            </a:pPr>
            <a:r>
              <a:rPr b="0" lang="en-US" sz="52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Heavy"/>
              </a:rPr>
              <a:t>FRACTALS AND SACRED GEOMETRY</a:t>
            </a:r>
            <a:endParaRPr b="0" lang="bg-BG" sz="5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ts val="6625"/>
              </a:lnSpc>
            </a:pPr>
            <a:r>
              <a:rPr b="0" lang="en-US" sz="52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Heavy"/>
              </a:rPr>
              <a:t>FROM PLOCHER'S VITALIZING MAT</a:t>
            </a:r>
            <a:endParaRPr b="0" lang="bg-BG" sz="5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82" name="TextBox 7"/>
          <p:cNvSpPr/>
          <p:nvPr/>
        </p:nvSpPr>
        <p:spPr>
          <a:xfrm>
            <a:off x="3960000" y="2577240"/>
            <a:ext cx="1008000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5179"/>
              </a:lnSpc>
            </a:pPr>
            <a:r>
              <a:rPr b="0" lang="en-US" sz="360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Experiment with a water drop from the tap</a:t>
            </a:r>
            <a:endParaRPr b="0" lang="bg-BG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" name="TextBox 8"/>
          <p:cNvSpPr/>
          <p:nvPr/>
        </p:nvSpPr>
        <p:spPr>
          <a:xfrm>
            <a:off x="4312080" y="4242240"/>
            <a:ext cx="9547920" cy="385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216000" indent="-216000" defTabSz="914400">
              <a:lnSpc>
                <a:spcPts val="434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6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"/>
              </a:rPr>
              <a:t>We observe a distinct difference in the structure of the water.</a:t>
            </a:r>
            <a:endParaRPr b="0" lang="bg-BG" sz="36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marL="216000" indent="-216000" defTabSz="914400">
              <a:lnSpc>
                <a:spcPts val="434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endParaRPr b="0" lang="bg-BG" sz="36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marL="216000" indent="-216000" defTabSz="914400">
              <a:lnSpc>
                <a:spcPts val="434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6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"/>
              </a:rPr>
              <a:t>As a result of the stay on the PLOCHER pad, the tap water, traumatized by pipes, pressure and electrosmog, has structured itself into distinct geometric shapes.</a:t>
            </a:r>
            <a:endParaRPr b="0" lang="bg-BG" sz="36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" descr=""/>
          <p:cNvPicPr/>
          <p:nvPr/>
        </p:nvPicPr>
        <p:blipFill>
          <a:blip r:embed="rId1"/>
          <a:stretch/>
        </p:blipFill>
        <p:spPr>
          <a:xfrm>
            <a:off x="1980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" name="TextBox 4"/>
          <p:cNvSpPr/>
          <p:nvPr/>
        </p:nvSpPr>
        <p:spPr>
          <a:xfrm>
            <a:off x="3875760" y="246960"/>
            <a:ext cx="10535760" cy="184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7279"/>
              </a:lnSpc>
            </a:pPr>
            <a:r>
              <a:rPr b="0" lang="en-US" sz="52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Heavy"/>
              </a:rPr>
              <a:t>TRAUMA vs. STRUCTURE: </a:t>
            </a:r>
            <a:br>
              <a:rPr sz="5200"/>
            </a:br>
            <a:r>
              <a:rPr b="0" lang="en-US" sz="52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Heavy"/>
              </a:rPr>
              <a:t>THE GEOMETRY OF LIFE</a:t>
            </a:r>
            <a:endParaRPr b="0" lang="bg-BG" sz="5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86" name="TextBox 7"/>
          <p:cNvSpPr/>
          <p:nvPr/>
        </p:nvSpPr>
        <p:spPr>
          <a:xfrm>
            <a:off x="364320" y="2563920"/>
            <a:ext cx="8180640" cy="58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462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Control water from the tap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87" name="TextBox 8"/>
          <p:cNvSpPr/>
          <p:nvPr/>
        </p:nvSpPr>
        <p:spPr>
          <a:xfrm>
            <a:off x="9415080" y="2563920"/>
            <a:ext cx="8180640" cy="58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462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Tap water vitalized with PLOCHERKAT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pic>
        <p:nvPicPr>
          <p:cNvPr id="88" name="" descr=""/>
          <p:cNvPicPr/>
          <p:nvPr/>
        </p:nvPicPr>
        <p:blipFill>
          <a:blip r:embed="rId2"/>
          <a:stretch/>
        </p:blipFill>
        <p:spPr>
          <a:xfrm>
            <a:off x="9360000" y="3646080"/>
            <a:ext cx="8238240" cy="4633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9" name="" descr=""/>
          <p:cNvPicPr/>
          <p:nvPr/>
        </p:nvPicPr>
        <p:blipFill>
          <a:blip r:embed="rId3"/>
          <a:stretch/>
        </p:blipFill>
        <p:spPr>
          <a:xfrm>
            <a:off x="540000" y="3636000"/>
            <a:ext cx="8256240" cy="4644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0" name="right-arrow"/>
          <p:cNvSpPr/>
          <p:nvPr/>
        </p:nvSpPr>
        <p:spPr>
          <a:xfrm>
            <a:off x="8208000" y="5426280"/>
            <a:ext cx="1800000" cy="1080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83880" rIns="83880" tIns="38880" bIns="38880" anchor="ctr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Microsoft YaHe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" descr=""/>
          <p:cNvPicPr/>
          <p:nvPr/>
        </p:nvPicPr>
        <p:blipFill>
          <a:blip r:embed="rId1"/>
          <a:stretch/>
        </p:blipFill>
        <p:spPr>
          <a:xfrm>
            <a:off x="2016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2" name="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28120" y="352800"/>
            <a:ext cx="13835880" cy="8647200"/>
          </a:xfrm>
          <a:prstGeom prst="rect">
            <a:avLst/>
          </a:prstGeom>
          <a:ln w="0">
            <a:noFill/>
          </a:ln>
        </p:spPr>
      </p:pic>
      <p:sp>
        <p:nvSpPr>
          <p:cNvPr id="93" name="TextBox 1"/>
          <p:cNvSpPr/>
          <p:nvPr/>
        </p:nvSpPr>
        <p:spPr>
          <a:xfrm>
            <a:off x="2340000" y="9059040"/>
            <a:ext cx="1368000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5179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Formation of vital fractals with PLOCHERKAT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 2"/>
          <p:cNvSpPr/>
          <p:nvPr/>
        </p:nvSpPr>
        <p:spPr>
          <a:xfrm>
            <a:off x="8721720" y="5262120"/>
            <a:ext cx="9565920" cy="5024520"/>
          </a:xfrm>
          <a:custGeom>
            <a:avLst/>
            <a:gdLst>
              <a:gd name="textAreaLeft" fmla="*/ 0 w 9565920"/>
              <a:gd name="textAreaRight" fmla="*/ 9566280 w 9565920"/>
              <a:gd name="textAreaTop" fmla="*/ 0 h 5024520"/>
              <a:gd name="textAreaBottom" fmla="*/ 5024880 h 5024520"/>
            </a:gdLst>
            <a:ahLst/>
            <a:cxnLst/>
            <a:rect l="textAreaLeft" t="textAreaTop" r="textAreaRight" b="textAreaBottom"/>
            <a:pathLst>
              <a:path w="9566188" h="5024747">
                <a:moveTo>
                  <a:pt x="0" y="0"/>
                </a:moveTo>
                <a:lnTo>
                  <a:pt x="9566188" y="0"/>
                </a:lnTo>
                <a:lnTo>
                  <a:pt x="9566188" y="5024747"/>
                </a:lnTo>
                <a:lnTo>
                  <a:pt x="0" y="502474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Freeform 3"/>
          <p:cNvSpPr/>
          <p:nvPr/>
        </p:nvSpPr>
        <p:spPr>
          <a:xfrm>
            <a:off x="0" y="5262120"/>
            <a:ext cx="8721360" cy="5024520"/>
          </a:xfrm>
          <a:custGeom>
            <a:avLst/>
            <a:gdLst>
              <a:gd name="textAreaLeft" fmla="*/ 0 w 8721360"/>
              <a:gd name="textAreaRight" fmla="*/ 8721720 w 8721360"/>
              <a:gd name="textAreaTop" fmla="*/ 0 h 5024520"/>
              <a:gd name="textAreaBottom" fmla="*/ 5024880 h 5024520"/>
            </a:gdLst>
            <a:ahLst/>
            <a:cxnLst/>
            <a:rect l="textAreaLeft" t="textAreaTop" r="textAreaRight" b="textAreaBottom"/>
            <a:pathLst>
              <a:path w="8721812" h="5024747">
                <a:moveTo>
                  <a:pt x="0" y="0"/>
                </a:moveTo>
                <a:lnTo>
                  <a:pt x="8721812" y="0"/>
                </a:lnTo>
                <a:lnTo>
                  <a:pt x="8721812" y="5024747"/>
                </a:lnTo>
                <a:lnTo>
                  <a:pt x="0" y="502474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Freeform 4"/>
          <p:cNvSpPr/>
          <p:nvPr/>
        </p:nvSpPr>
        <p:spPr>
          <a:xfrm>
            <a:off x="0" y="0"/>
            <a:ext cx="8721360" cy="5261760"/>
          </a:xfrm>
          <a:custGeom>
            <a:avLst/>
            <a:gdLst>
              <a:gd name="textAreaLeft" fmla="*/ 0 w 8721360"/>
              <a:gd name="textAreaRight" fmla="*/ 8721720 w 8721360"/>
              <a:gd name="textAreaTop" fmla="*/ 0 h 5261760"/>
              <a:gd name="textAreaBottom" fmla="*/ 5262120 h 5261760"/>
            </a:gdLst>
            <a:ahLst/>
            <a:cxnLst/>
            <a:rect l="textAreaLeft" t="textAreaTop" r="textAreaRight" b="textAreaBottom"/>
            <a:pathLst>
              <a:path w="8721812" h="5262253">
                <a:moveTo>
                  <a:pt x="0" y="0"/>
                </a:moveTo>
                <a:lnTo>
                  <a:pt x="8721812" y="0"/>
                </a:lnTo>
                <a:lnTo>
                  <a:pt x="8721812" y="5262253"/>
                </a:lnTo>
                <a:lnTo>
                  <a:pt x="0" y="52622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Freeform 5"/>
          <p:cNvSpPr/>
          <p:nvPr/>
        </p:nvSpPr>
        <p:spPr>
          <a:xfrm>
            <a:off x="8721720" y="0"/>
            <a:ext cx="9565920" cy="5261760"/>
          </a:xfrm>
          <a:custGeom>
            <a:avLst/>
            <a:gdLst>
              <a:gd name="textAreaLeft" fmla="*/ 0 w 9565920"/>
              <a:gd name="textAreaRight" fmla="*/ 9566280 w 9565920"/>
              <a:gd name="textAreaTop" fmla="*/ 0 h 5261760"/>
              <a:gd name="textAreaBottom" fmla="*/ 5262120 h 5261760"/>
            </a:gdLst>
            <a:ahLst/>
            <a:cxnLst/>
            <a:rect l="textAreaLeft" t="textAreaTop" r="textAreaRight" b="textAreaBottom"/>
            <a:pathLst>
              <a:path w="9566188" h="5262253">
                <a:moveTo>
                  <a:pt x="0" y="0"/>
                </a:moveTo>
                <a:lnTo>
                  <a:pt x="9566188" y="0"/>
                </a:lnTo>
                <a:lnTo>
                  <a:pt x="9566188" y="5262253"/>
                </a:lnTo>
                <a:lnTo>
                  <a:pt x="0" y="52622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Box 3"/>
          <p:cNvSpPr/>
          <p:nvPr/>
        </p:nvSpPr>
        <p:spPr>
          <a:xfrm>
            <a:off x="1620000" y="9216000"/>
            <a:ext cx="1512000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5179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A variety of forms of vital fractals with PLOCHERKAT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" descr=""/>
          <p:cNvPicPr/>
          <p:nvPr/>
        </p:nvPicPr>
        <p:blipFill>
          <a:blip r:embed="rId1"/>
          <a:stretch/>
        </p:blipFill>
        <p:spPr>
          <a:xfrm>
            <a:off x="2052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0" name="Freeform 8"/>
          <p:cNvSpPr/>
          <p:nvPr/>
        </p:nvSpPr>
        <p:spPr>
          <a:xfrm>
            <a:off x="9875160" y="2563560"/>
            <a:ext cx="8412840" cy="5159880"/>
          </a:xfrm>
          <a:custGeom>
            <a:avLst/>
            <a:gdLst>
              <a:gd name="textAreaLeft" fmla="*/ 0 w 8412840"/>
              <a:gd name="textAreaRight" fmla="*/ 8413200 w 8412840"/>
              <a:gd name="textAreaTop" fmla="*/ 0 h 5159880"/>
              <a:gd name="textAreaBottom" fmla="*/ 5160240 h 5159880"/>
            </a:gdLst>
            <a:ahLst/>
            <a:cxnLst/>
            <a:rect l="textAreaLeft" t="textAreaTop" r="textAreaRight" b="textAreaBottom"/>
            <a:pathLst>
              <a:path w="8413351" h="5160088">
                <a:moveTo>
                  <a:pt x="0" y="0"/>
                </a:moveTo>
                <a:lnTo>
                  <a:pt x="8413351" y="0"/>
                </a:lnTo>
                <a:lnTo>
                  <a:pt x="8413351" y="5160088"/>
                </a:lnTo>
                <a:lnTo>
                  <a:pt x="0" y="516008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Box 10"/>
          <p:cNvSpPr/>
          <p:nvPr/>
        </p:nvSpPr>
        <p:spPr>
          <a:xfrm>
            <a:off x="10796760" y="8007480"/>
            <a:ext cx="6843240" cy="168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216000" indent="-216000" algn="just" defTabSz="914400">
              <a:lnSpc>
                <a:spcPct val="115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Increased daily water intake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marL="216000" indent="-216000" algn="just" defTabSz="914400">
              <a:lnSpc>
                <a:spcPct val="115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Powerful detox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marL="216000" indent="-216000" algn="just" defTabSz="914400">
              <a:lnSpc>
                <a:spcPct val="115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Increased healthy tone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102" name="TextBox 11"/>
          <p:cNvSpPr/>
          <p:nvPr/>
        </p:nvSpPr>
        <p:spPr>
          <a:xfrm>
            <a:off x="540000" y="756000"/>
            <a:ext cx="8064000" cy="93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3696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The water crystal carries the information of oxygen and spring water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pic>
        <p:nvPicPr>
          <p:cNvPr id="103" name="" descr=""/>
          <p:cNvPicPr/>
          <p:nvPr/>
        </p:nvPicPr>
        <p:blipFill>
          <a:blip r:embed="rId3"/>
          <a:stretch/>
        </p:blipFill>
        <p:spPr>
          <a:xfrm>
            <a:off x="0" y="2547000"/>
            <a:ext cx="9203040" cy="5176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4" name="right-arrow 1"/>
          <p:cNvSpPr/>
          <p:nvPr/>
        </p:nvSpPr>
        <p:spPr>
          <a:xfrm>
            <a:off x="8820000" y="4817520"/>
            <a:ext cx="1800000" cy="1080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83880" rIns="83880" tIns="38880" bIns="38880" anchor="ctr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Microsoft YaHei"/>
            </a:endParaRPr>
          </a:p>
        </p:txBody>
      </p:sp>
      <p:sp>
        <p:nvSpPr>
          <p:cNvPr id="105" name="TextBox 13"/>
          <p:cNvSpPr/>
          <p:nvPr/>
        </p:nvSpPr>
        <p:spPr>
          <a:xfrm>
            <a:off x="9678600" y="1548000"/>
            <a:ext cx="8645400" cy="46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3696"/>
              </a:lnSpc>
            </a:pPr>
            <a:r>
              <a:rPr b="0" lang="en-US" sz="4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We found:</a:t>
            </a:r>
            <a:endParaRPr b="0" lang="bg-BG" sz="4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" descr=""/>
          <p:cNvPicPr/>
          <p:nvPr/>
        </p:nvPicPr>
        <p:blipFill>
          <a:blip r:embed="rId1"/>
          <a:stretch/>
        </p:blipFill>
        <p:spPr>
          <a:xfrm>
            <a:off x="2088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" name="TextBox 4"/>
          <p:cNvSpPr/>
          <p:nvPr/>
        </p:nvSpPr>
        <p:spPr>
          <a:xfrm>
            <a:off x="3464640" y="397440"/>
            <a:ext cx="13914000" cy="92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ts val="7279"/>
              </a:lnSpc>
            </a:pPr>
            <a:r>
              <a:rPr b="0" lang="en-US" sz="65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Bold"/>
              </a:rPr>
              <a:t>PLOCHERKAT REVIVES BLOOD</a:t>
            </a:r>
            <a:endParaRPr b="0" lang="bg-BG" sz="65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108" name="TextBox 5"/>
          <p:cNvSpPr/>
          <p:nvPr/>
        </p:nvSpPr>
        <p:spPr>
          <a:xfrm>
            <a:off x="1375200" y="1448640"/>
            <a:ext cx="15537600" cy="97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3849"/>
              </a:lnSpc>
            </a:pPr>
            <a:r>
              <a:rPr b="1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"/>
              </a:rPr>
              <a:t>Method:</a:t>
            </a: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"/>
              </a:rPr>
              <a:t> Observation of a drop of living blood by oxidology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ts val="3849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"/>
              </a:rPr>
              <a:t>with a light microscope in phase contrast mode with 3000 times magnification.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109" name="TextBox 6"/>
          <p:cNvSpPr/>
          <p:nvPr/>
        </p:nvSpPr>
        <p:spPr>
          <a:xfrm>
            <a:off x="1028880" y="7251480"/>
            <a:ext cx="7310880" cy="21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15000"/>
              </a:lnSpc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Before the impact</a:t>
            </a:r>
            <a:endParaRPr b="0" lang="bg-BG" sz="25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ct val="115000"/>
              </a:lnSpc>
            </a:pP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Blood taken after an hour and a half of stressful driving demonstrated loss of vitality, impaired rheology and pronounced erythrocyte aggregation. The subject experienced increased excitability and fatigue.</a:t>
            </a:r>
            <a:endParaRPr b="0" lang="bg-BG" sz="25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110" name="TextBox 7"/>
          <p:cNvSpPr/>
          <p:nvPr/>
        </p:nvSpPr>
        <p:spPr>
          <a:xfrm>
            <a:off x="9342000" y="7317000"/>
            <a:ext cx="7512120" cy="175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15000"/>
              </a:lnSpc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After the impact</a:t>
            </a:r>
            <a:endParaRPr b="0" lang="bg-BG" sz="25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ct val="115000"/>
              </a:lnSpc>
            </a:pP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The subject was treated with PLOCHERKAT small – applied to the area of ​​the left hand. </a:t>
            </a:r>
            <a:endParaRPr b="0" lang="bg-BG" sz="25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ct val="115000"/>
              </a:lnSpc>
            </a:pP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We observed significant changes.</a:t>
            </a:r>
            <a:endParaRPr b="0" lang="bg-BG" sz="25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pic>
        <p:nvPicPr>
          <p:cNvPr id="111" name="" descr=""/>
          <p:cNvPicPr/>
          <p:nvPr/>
        </p:nvPicPr>
        <p:blipFill>
          <a:blip r:embed="rId2"/>
          <a:stretch/>
        </p:blipFill>
        <p:spPr>
          <a:xfrm>
            <a:off x="1080000" y="2700000"/>
            <a:ext cx="7314840" cy="457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2" name="" descr=""/>
          <p:cNvPicPr/>
          <p:nvPr/>
        </p:nvPicPr>
        <p:blipFill>
          <a:blip r:embed="rId3"/>
          <a:stretch/>
        </p:blipFill>
        <p:spPr>
          <a:xfrm>
            <a:off x="9360000" y="2700000"/>
            <a:ext cx="7314840" cy="4571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3" name="right-arrow 2"/>
          <p:cNvSpPr/>
          <p:nvPr/>
        </p:nvSpPr>
        <p:spPr>
          <a:xfrm>
            <a:off x="8100000" y="4500000"/>
            <a:ext cx="1800000" cy="1080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83880" rIns="83880" tIns="38880" bIns="38880" anchor="ctr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Microsoft YaHe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" descr=""/>
          <p:cNvPicPr/>
          <p:nvPr/>
        </p:nvPicPr>
        <p:blipFill>
          <a:blip r:embed="rId1"/>
          <a:stretch/>
        </p:blipFill>
        <p:spPr>
          <a:xfrm>
            <a:off x="2124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5" name="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12760" y="209520"/>
            <a:ext cx="14295240" cy="8934480"/>
          </a:xfrm>
          <a:prstGeom prst="rect">
            <a:avLst/>
          </a:prstGeom>
          <a:ln w="0">
            <a:noFill/>
          </a:ln>
        </p:spPr>
      </p:pic>
      <p:sp>
        <p:nvSpPr>
          <p:cNvPr id="116" name="TextBox 12"/>
          <p:cNvSpPr/>
          <p:nvPr/>
        </p:nvSpPr>
        <p:spPr>
          <a:xfrm>
            <a:off x="1584000" y="9062280"/>
            <a:ext cx="1533600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5179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Erythrocytes in aggregation before exposure to PLOCHERKAT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" descr=""/>
          <p:cNvPicPr/>
          <p:nvPr/>
        </p:nvPicPr>
        <p:blipFill>
          <a:blip r:embed="rId1"/>
          <a:stretch/>
        </p:blipFill>
        <p:spPr>
          <a:xfrm>
            <a:off x="2124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8" name="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80000" y="216000"/>
            <a:ext cx="14220000" cy="8886960"/>
          </a:xfrm>
          <a:prstGeom prst="rect">
            <a:avLst/>
          </a:prstGeom>
          <a:ln w="0">
            <a:noFill/>
          </a:ln>
        </p:spPr>
      </p:pic>
      <p:sp>
        <p:nvSpPr>
          <p:cNvPr id="119" name="TextBox 9"/>
          <p:cNvSpPr/>
          <p:nvPr/>
        </p:nvSpPr>
        <p:spPr>
          <a:xfrm>
            <a:off x="1044000" y="9060840"/>
            <a:ext cx="1634400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5179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Restored erythrocyte vitality after exposure to PLOCHERKAT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" descr=""/>
          <p:cNvPicPr/>
          <p:nvPr/>
        </p:nvPicPr>
        <p:blipFill>
          <a:blip r:embed="rId1"/>
          <a:stretch/>
        </p:blipFill>
        <p:spPr>
          <a:xfrm>
            <a:off x="2160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1" name="TextBox 2"/>
          <p:cNvSpPr/>
          <p:nvPr/>
        </p:nvSpPr>
        <p:spPr>
          <a:xfrm>
            <a:off x="900000" y="456480"/>
            <a:ext cx="16920000" cy="184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7279"/>
              </a:lnSpc>
            </a:pPr>
            <a:r>
              <a:rPr b="0" lang="en-US" sz="65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Bold"/>
              </a:rPr>
              <a:t>PLOCHERKAT IMPROVES</a:t>
            </a:r>
            <a:endParaRPr b="0" lang="bg-BG" sz="65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ts val="7279"/>
              </a:lnSpc>
            </a:pPr>
            <a:r>
              <a:rPr b="0" lang="en-US" sz="65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Bold"/>
              </a:rPr>
              <a:t>HEALTH CONDITION</a:t>
            </a:r>
            <a:endParaRPr b="0" lang="bg-BG" sz="65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122" name="Freeform 3"/>
          <p:cNvSpPr/>
          <p:nvPr/>
        </p:nvSpPr>
        <p:spPr>
          <a:xfrm>
            <a:off x="12060000" y="2762280"/>
            <a:ext cx="5420160" cy="6356520"/>
          </a:xfrm>
          <a:custGeom>
            <a:avLst/>
            <a:gdLst>
              <a:gd name="textAreaLeft" fmla="*/ 0 w 5420160"/>
              <a:gd name="textAreaRight" fmla="*/ 5420520 w 5420160"/>
              <a:gd name="textAreaTop" fmla="*/ 0 h 6356520"/>
              <a:gd name="textAreaBottom" fmla="*/ 6356880 h 6356520"/>
            </a:gdLst>
            <a:ahLst/>
            <a:cxnLst/>
            <a:rect l="textAreaLeft" t="textAreaTop" r="textAreaRight" b="textAreaBottom"/>
            <a:pathLst>
              <a:path w="5420633" h="6356958">
                <a:moveTo>
                  <a:pt x="0" y="0"/>
                </a:moveTo>
                <a:lnTo>
                  <a:pt x="5420633" y="0"/>
                </a:lnTo>
                <a:lnTo>
                  <a:pt x="5420633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Freeform 4"/>
          <p:cNvSpPr/>
          <p:nvPr/>
        </p:nvSpPr>
        <p:spPr>
          <a:xfrm>
            <a:off x="8460000" y="2762280"/>
            <a:ext cx="3438720" cy="6356520"/>
          </a:xfrm>
          <a:custGeom>
            <a:avLst/>
            <a:gdLst>
              <a:gd name="textAreaLeft" fmla="*/ 0 w 3438720"/>
              <a:gd name="textAreaRight" fmla="*/ 3439080 w 3438720"/>
              <a:gd name="textAreaTop" fmla="*/ 0 h 6356520"/>
              <a:gd name="textAreaBottom" fmla="*/ 6356880 h 6356520"/>
            </a:gdLst>
            <a:ahLst/>
            <a:cxnLst/>
            <a:rect l="textAreaLeft" t="textAreaTop" r="textAreaRight" b="textAreaBottom"/>
            <a:pathLst>
              <a:path w="3439215" h="6356958">
                <a:moveTo>
                  <a:pt x="0" y="0"/>
                </a:moveTo>
                <a:lnTo>
                  <a:pt x="3439215" y="0"/>
                </a:lnTo>
                <a:lnTo>
                  <a:pt x="343921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Box 5"/>
          <p:cNvSpPr/>
          <p:nvPr/>
        </p:nvSpPr>
        <p:spPr>
          <a:xfrm>
            <a:off x="668880" y="2676600"/>
            <a:ext cx="7431120" cy="48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216000" indent="-216000" defTabSz="914400">
              <a:lnSpc>
                <a:spcPts val="3849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Before the impact:</a:t>
            </a: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Blood pressure during traffic tests was increased by 10 units above normal – 132/89.</a:t>
            </a:r>
            <a:endParaRPr b="0" lang="bg-BG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ts val="3849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endParaRPr b="0" lang="bg-BG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ts val="3849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PLOCHERKAT mini was used,</a:t>
            </a:r>
            <a:endParaRPr b="0" lang="bg-BG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ts val="3849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applied for 15 minutes to the heart area</a:t>
            </a:r>
            <a:endParaRPr b="0" lang="bg-BG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ts val="3849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and 5 minutes to the left arm.</a:t>
            </a:r>
            <a:endParaRPr b="0" lang="bg-BG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ts val="3849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endParaRPr b="0" lang="bg-BG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ts val="3849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After the impact: </a:t>
            </a: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P</a:t>
            </a: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ermanent normalization of</a:t>
            </a:r>
            <a:endParaRPr b="0" lang="bg-BG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ts val="3849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the blood pressure to 121/80.</a:t>
            </a:r>
            <a:endParaRPr b="0" lang="bg-BG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" descr=""/>
          <p:cNvPicPr/>
          <p:nvPr/>
        </p:nvPicPr>
        <p:blipFill>
          <a:blip r:embed="rId1"/>
          <a:stretch/>
        </p:blipFill>
        <p:spPr>
          <a:xfrm>
            <a:off x="2196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6" name="TextBox 6"/>
          <p:cNvSpPr/>
          <p:nvPr/>
        </p:nvSpPr>
        <p:spPr>
          <a:xfrm>
            <a:off x="1913760" y="750600"/>
            <a:ext cx="15726240" cy="182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ts val="7174"/>
              </a:lnSpc>
            </a:pPr>
            <a:r>
              <a:rPr b="0" lang="en-US" sz="60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Heavy"/>
              </a:rPr>
              <a:t>RESULTS OF THE RESEARCH CONDUCTED </a:t>
            </a:r>
            <a:br>
              <a:rPr sz="6000"/>
            </a:br>
            <a:r>
              <a:rPr b="0" lang="en-US" sz="60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Heavy"/>
              </a:rPr>
              <a:t>WITH PLOCHERKAT</a:t>
            </a:r>
            <a:endParaRPr b="0" lang="bg-BG" sz="60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127" name="TextBox 7"/>
          <p:cNvSpPr/>
          <p:nvPr/>
        </p:nvSpPr>
        <p:spPr>
          <a:xfrm>
            <a:off x="1743120" y="2907720"/>
            <a:ext cx="7436880" cy="447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216000" indent="-216000" defTabSz="914400">
              <a:lnSpc>
                <a:spcPts val="3915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254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Full hydration of organisms</a:t>
            </a:r>
            <a:r>
              <a:rPr b="0" lang="en-US" sz="254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br>
              <a:rPr sz="2540"/>
            </a:br>
            <a:r>
              <a:rPr b="0" lang="en-US" sz="254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by increasing daily water intake.</a:t>
            </a:r>
            <a:br>
              <a:rPr sz="2540"/>
            </a:br>
            <a:r>
              <a:rPr b="0" lang="en-US" sz="254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endParaRPr b="0" lang="bg-BG" sz="254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ts val="3915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254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Effective absorption of minerals</a:t>
            </a:r>
            <a:r>
              <a:rPr b="0" lang="en-US" sz="254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br>
              <a:rPr sz="2540"/>
            </a:br>
            <a:r>
              <a:rPr b="0" lang="en-US" sz="254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that become in ionic form, as part of the water.</a:t>
            </a:r>
            <a:br>
              <a:rPr sz="2540"/>
            </a:br>
            <a:r>
              <a:rPr b="0" lang="en-US" sz="254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endParaRPr b="0" lang="bg-BG" sz="254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ts val="3915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254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The beneficial influence of PLOCHERKAT devices</a:t>
            </a:r>
            <a:r>
              <a:rPr b="0" lang="en-US" sz="254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as free energy technology for the health of plants, animals and humans.</a:t>
            </a:r>
            <a:endParaRPr b="0" lang="bg-BG" sz="254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8" name="" descr=""/>
          <p:cNvPicPr/>
          <p:nvPr/>
        </p:nvPicPr>
        <p:blipFill>
          <a:blip r:embed="rId2"/>
          <a:stretch/>
        </p:blipFill>
        <p:spPr>
          <a:xfrm>
            <a:off x="9080640" y="1260000"/>
            <a:ext cx="7479360" cy="558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9" name="" descr=""/>
          <p:cNvPicPr/>
          <p:nvPr/>
        </p:nvPicPr>
        <p:blipFill>
          <a:blip r:embed="rId3"/>
          <a:stretch/>
        </p:blipFill>
        <p:spPr>
          <a:xfrm>
            <a:off x="13358880" y="3600000"/>
            <a:ext cx="4821480" cy="427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0" name="Freeform 1"/>
          <p:cNvSpPr/>
          <p:nvPr/>
        </p:nvSpPr>
        <p:spPr>
          <a:xfrm>
            <a:off x="9081000" y="5580360"/>
            <a:ext cx="6018480" cy="4500000"/>
          </a:xfrm>
          <a:custGeom>
            <a:avLst/>
            <a:gdLst>
              <a:gd name="textAreaLeft" fmla="*/ 0 w 6018480"/>
              <a:gd name="textAreaRight" fmla="*/ 6018840 w 6018480"/>
              <a:gd name="textAreaTop" fmla="*/ 0 h 4500000"/>
              <a:gd name="textAreaBottom" fmla="*/ 4500360 h 4500000"/>
            </a:gdLst>
            <a:ahLst/>
            <a:cxnLst/>
            <a:rect l="textAreaLeft" t="textAreaTop" r="textAreaRight" b="textAreaBottom"/>
            <a:pathLst>
              <a:path w="4938807" h="3584102">
                <a:moveTo>
                  <a:pt x="0" y="0"/>
                </a:moveTo>
                <a:lnTo>
                  <a:pt x="4938807" y="0"/>
                </a:lnTo>
                <a:lnTo>
                  <a:pt x="4938807" y="3584102"/>
                </a:lnTo>
                <a:lnTo>
                  <a:pt x="0" y="358410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" descr=""/>
          <p:cNvPicPr/>
          <p:nvPr/>
        </p:nvPicPr>
        <p:blipFill>
          <a:blip r:embed="rId1"/>
          <a:stretch/>
        </p:blipFill>
        <p:spPr>
          <a:xfrm>
            <a:off x="2232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2" name="TextBox 2"/>
          <p:cNvSpPr/>
          <p:nvPr/>
        </p:nvSpPr>
        <p:spPr>
          <a:xfrm>
            <a:off x="2521080" y="146880"/>
            <a:ext cx="13245480" cy="184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7279"/>
              </a:lnSpc>
            </a:pPr>
            <a:r>
              <a:rPr b="0" lang="bg-BG" sz="55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Heavy"/>
              </a:rPr>
              <a:t>Invisible action, </a:t>
            </a:r>
            <a:endParaRPr b="0" lang="bg-BG" sz="55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ts val="7279"/>
              </a:lnSpc>
            </a:pPr>
            <a:r>
              <a:rPr b="0" lang="bg-BG" sz="55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Heavy"/>
              </a:rPr>
              <a:t>visible results with PLOCHERKAT</a:t>
            </a:r>
            <a:endParaRPr b="0" lang="bg-BG" sz="55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133" name="TextBox 6"/>
          <p:cNvSpPr/>
          <p:nvPr/>
        </p:nvSpPr>
        <p:spPr>
          <a:xfrm>
            <a:off x="9726480" y="7940160"/>
            <a:ext cx="5785560" cy="195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3849"/>
              </a:lnSpc>
            </a:pP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ts val="3849"/>
              </a:lnSpc>
            </a:pPr>
            <a:r>
              <a:rPr b="0" lang="bg-BG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© Ivan Todorov – researcher, dowser and expert in complex systems, 2025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134" name="Freeform 9"/>
          <p:cNvSpPr/>
          <p:nvPr/>
        </p:nvSpPr>
        <p:spPr>
          <a:xfrm>
            <a:off x="10561680" y="2551320"/>
            <a:ext cx="3720960" cy="367200"/>
          </a:xfrm>
          <a:custGeom>
            <a:avLst/>
            <a:gdLst>
              <a:gd name="textAreaLeft" fmla="*/ 0 w 3720960"/>
              <a:gd name="textAreaRight" fmla="*/ 3721320 w 3720960"/>
              <a:gd name="textAreaTop" fmla="*/ 0 h 367200"/>
              <a:gd name="textAreaBottom" fmla="*/ 367560 h 367200"/>
            </a:gdLst>
            <a:ahLst/>
            <a:cxnLst/>
            <a:rect l="textAreaLeft" t="textAreaTop" r="textAreaRight" b="textAreaBottom"/>
            <a:pathLst>
              <a:path w="3721386" h="367487">
                <a:moveTo>
                  <a:pt x="0" y="0"/>
                </a:moveTo>
                <a:lnTo>
                  <a:pt x="3721386" y="0"/>
                </a:lnTo>
                <a:lnTo>
                  <a:pt x="3721386" y="367487"/>
                </a:lnTo>
                <a:lnTo>
                  <a:pt x="0" y="36748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5" name="Picture 2" descr=""/>
          <p:cNvPicPr/>
          <p:nvPr/>
        </p:nvPicPr>
        <p:blipFill>
          <a:blip r:embed="rId4"/>
          <a:srcRect l="18953" t="0" r="11850" b="0"/>
          <a:stretch/>
        </p:blipFill>
        <p:spPr>
          <a:xfrm>
            <a:off x="10080000" y="2440440"/>
            <a:ext cx="5219640" cy="5405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6" name="Picture 4" descr=""/>
          <p:cNvPicPr/>
          <p:nvPr/>
        </p:nvPicPr>
        <p:blipFill>
          <a:blip r:embed="rId5"/>
          <a:stretch/>
        </p:blipFill>
        <p:spPr>
          <a:xfrm>
            <a:off x="3003480" y="2290320"/>
            <a:ext cx="4197960" cy="5706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7" name="TextBox 6"/>
          <p:cNvSpPr/>
          <p:nvPr/>
        </p:nvSpPr>
        <p:spPr>
          <a:xfrm>
            <a:off x="2209680" y="7945200"/>
            <a:ext cx="5785560" cy="195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3849"/>
              </a:lnSpc>
            </a:pP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ts val="3849"/>
              </a:lnSpc>
            </a:pPr>
            <a:r>
              <a:rPr b="0" lang="bg-BG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© Plamen Asparuhov – </a:t>
            </a:r>
            <a:br>
              <a:rPr sz="3200"/>
            </a:br>
            <a:r>
              <a:rPr b="0" lang="bg-BG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researcher and manager of </a:t>
            </a:r>
            <a:br>
              <a:rPr sz="3200"/>
            </a:br>
            <a:r>
              <a:rPr b="0" lang="bg-BG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„Bio Blagodat“ EOOD, 2025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</TotalTime>
  <Application>LibreOffice/25.2.6.2$Windows_X86_64 LibreOffice_project/729c5bfe710f5eb71ed3bbde9e06a6065e9c6c5d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/>
  <dc:description/>
  <dc:identifier>DAG2cjRRCbM</dc:identifier>
  <dc:language>bg-BG</dc:language>
  <cp:lastModifiedBy/>
  <dcterms:modified xsi:type="dcterms:W3CDTF">2025-10-22T17:22:31Z</dcterms:modified>
  <cp:revision>12</cp:revision>
  <dc:subject/>
  <dc:title>Clean Water Industry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r8>4</vt:r8>
  </property>
  <property fmtid="{D5CDD505-2E9C-101B-9397-08002B2CF9AE}" pid="3" name="PresentationFormat">
    <vt:lpwstr>Custom</vt:lpwstr>
  </property>
  <property fmtid="{D5CDD505-2E9C-101B-9397-08002B2CF9AE}" pid="4" name="Slides">
    <vt:r8>10</vt:r8>
  </property>
</Properties>
</file>